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8229600" cx="14630400"/>
  <p:notesSz cx="8229600" cy="14630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592">
          <p15:clr>
            <a:srgbClr val="000000"/>
          </p15:clr>
        </p15:guide>
        <p15:guide id="2" pos="4608">
          <p15:clr>
            <a:srgbClr val="000000"/>
          </p15:clr>
        </p15:guide>
      </p15:sldGuideLst>
    </p:ext>
    <p:ext uri="GoogleSlidesCustomDataVersion2">
      <go:slidesCustomData xmlns:go="http://customooxmlschemas.google.com/" r:id="rId18" roundtripDataSignature="AMtx7mg/s+zCoTD4eGP5NAAxAtEcfPXY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592" orient="horz"/>
        <p:guide pos="460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3.png>
</file>

<file path=ppt/media/image4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565525" cy="731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660900" y="0"/>
            <a:ext cx="3567113" cy="731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3896975"/>
            <a:ext cx="3565525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8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4" name="Google Shape;174;p8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5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15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p15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6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16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p16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" name="Google Shape;25;p11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" name="Google Shape;26;p11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" name="Google Shape;36;p2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" name="Google Shape;37;p2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3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" name="Google Shape;59;p3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p4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5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p5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2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12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p12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3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13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p13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4:notes"/>
          <p:cNvSpPr/>
          <p:nvPr>
            <p:ph idx="2" type="sldImg"/>
          </p:nvPr>
        </p:nvSpPr>
        <p:spPr>
          <a:xfrm>
            <a:off x="-762000" y="1096963"/>
            <a:ext cx="97536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4:notes"/>
          <p:cNvSpPr txBox="1"/>
          <p:nvPr>
            <p:ph idx="1" type="body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p14:notes"/>
          <p:cNvSpPr txBox="1"/>
          <p:nvPr>
            <p:ph idx="12" type="sldNum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1.jpg"/><Relationship Id="rId5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16.png"/><Relationship Id="rId6" Type="http://schemas.openxmlformats.org/officeDocument/2006/relationships/image" Target="../media/image13.png"/><Relationship Id="rId7" Type="http://schemas.openxmlformats.org/officeDocument/2006/relationships/image" Target="../media/image17.png"/><Relationship Id="rId8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" name="Google Shape;1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64298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"/>
          <p:cNvSpPr/>
          <p:nvPr/>
        </p:nvSpPr>
        <p:spPr>
          <a:xfrm>
            <a:off x="0" y="4561568"/>
            <a:ext cx="14630400" cy="3866221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"/>
          <p:cNvSpPr/>
          <p:nvPr/>
        </p:nvSpPr>
        <p:spPr>
          <a:xfrm>
            <a:off x="3768493" y="424636"/>
            <a:ext cx="12315569" cy="29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20"/>
              <a:buFont typeface="Arial"/>
              <a:buNone/>
            </a:pPr>
            <a:r>
              <a:t/>
            </a:r>
            <a:endParaRPr b="1" i="0" sz="61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20"/>
              <a:buFont typeface="Arial"/>
              <a:buNone/>
            </a:pPr>
            <a:r>
              <a:t/>
            </a:r>
            <a:endParaRPr b="1" i="0" sz="61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20"/>
              <a:buFont typeface="Arial"/>
              <a:buNone/>
            </a:pPr>
            <a:r>
              <a:rPr b="1" i="0" lang="en-US" sz="612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Customer Segmentation</a:t>
            </a:r>
            <a:endParaRPr b="0" i="0" sz="612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"/>
          <p:cNvSpPr/>
          <p:nvPr/>
        </p:nvSpPr>
        <p:spPr>
          <a:xfrm>
            <a:off x="6324124" y="4794052"/>
            <a:ext cx="7468553" cy="1915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t/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" name="Google Shape;2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90" y="0"/>
            <a:ext cx="3039210" cy="3097823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1"/>
          <p:cNvSpPr txBox="1"/>
          <p:nvPr/>
        </p:nvSpPr>
        <p:spPr>
          <a:xfrm>
            <a:off x="266698" y="4566465"/>
            <a:ext cx="13988564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  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						    Presented By 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 Shagufta Nadaf  243547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 Shruti Patil         243549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Institute for Advanced Computing and Software Development, Akurdi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199077" y="62149"/>
            <a:ext cx="4431323" cy="2529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6" name="Google Shape;17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78" name="Google Shape;17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5947644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9" name="Google Shape;179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88249" y="2733913"/>
            <a:ext cx="5409165" cy="2998672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8"/>
          <p:cNvSpPr/>
          <p:nvPr/>
        </p:nvSpPr>
        <p:spPr>
          <a:xfrm>
            <a:off x="6293525" y="734850"/>
            <a:ext cx="7777800" cy="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73"/>
              <a:buFont typeface="Arial"/>
              <a:buNone/>
            </a:pPr>
            <a:r>
              <a:rPr b="1" i="0" lang="en-US" sz="427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Conclusion and Next Steps</a:t>
            </a:r>
            <a:endParaRPr b="0" i="0" sz="427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81" name="Google Shape;181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93525" y="1759029"/>
            <a:ext cx="1153120" cy="2045613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8"/>
          <p:cNvSpPr/>
          <p:nvPr/>
        </p:nvSpPr>
        <p:spPr>
          <a:xfrm>
            <a:off x="7792522" y="1989653"/>
            <a:ext cx="2713196" cy="3390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4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36"/>
              <a:buFont typeface="Arial"/>
              <a:buNone/>
            </a:pPr>
            <a:r>
              <a:rPr b="1" i="0" lang="en-US" sz="2136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Actionable Insights</a:t>
            </a:r>
            <a:endParaRPr b="0" i="0" sz="213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8"/>
          <p:cNvSpPr/>
          <p:nvPr/>
        </p:nvSpPr>
        <p:spPr>
          <a:xfrm>
            <a:off x="7792522" y="2467094"/>
            <a:ext cx="6030754" cy="11069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2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16"/>
              <a:buFont typeface="Arial"/>
              <a:buNone/>
            </a:pPr>
            <a:r>
              <a:rPr b="0" i="0" lang="en-US" sz="1816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Use the customer segmentation insights to develop personalized marketing strategies, product offerings, and customer experiences.</a:t>
            </a:r>
            <a:endParaRPr b="0" i="0" sz="181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84" name="Google Shape;184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93525" y="3804642"/>
            <a:ext cx="1153120" cy="1844993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8"/>
          <p:cNvSpPr/>
          <p:nvPr/>
        </p:nvSpPr>
        <p:spPr>
          <a:xfrm>
            <a:off x="7792526" y="4035275"/>
            <a:ext cx="41907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4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36"/>
              <a:buFont typeface="Arial"/>
              <a:buNone/>
            </a:pPr>
            <a:r>
              <a:rPr b="1" i="0" lang="en-US" sz="2136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Continuous Improvement</a:t>
            </a:r>
            <a:endParaRPr b="0" i="0" sz="213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8"/>
          <p:cNvSpPr/>
          <p:nvPr/>
        </p:nvSpPr>
        <p:spPr>
          <a:xfrm>
            <a:off x="7792522" y="4512707"/>
            <a:ext cx="6030754" cy="737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2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16"/>
              <a:buFont typeface="Arial"/>
              <a:buNone/>
            </a:pPr>
            <a:r>
              <a:rPr b="0" i="0" lang="en-US" sz="1816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Regularly review and refine the customer segmentation model to adapt to changing customer preferences and market dynamics.</a:t>
            </a:r>
            <a:endParaRPr b="0" i="0" sz="181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87" name="Google Shape;187;p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293525" y="5649635"/>
            <a:ext cx="1153120" cy="1844993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8"/>
          <p:cNvSpPr/>
          <p:nvPr/>
        </p:nvSpPr>
        <p:spPr>
          <a:xfrm>
            <a:off x="7792526" y="5880250"/>
            <a:ext cx="42822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4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36"/>
              <a:buFont typeface="Arial"/>
              <a:buNone/>
            </a:pPr>
            <a:r>
              <a:rPr b="1" i="0" lang="en-US" sz="2136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Expansion Opportunities</a:t>
            </a:r>
            <a:endParaRPr b="0" i="0" sz="213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8"/>
          <p:cNvSpPr/>
          <p:nvPr/>
        </p:nvSpPr>
        <p:spPr>
          <a:xfrm>
            <a:off x="7792522" y="6357699"/>
            <a:ext cx="6030754" cy="737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2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16"/>
              <a:buFont typeface="Arial"/>
              <a:buNone/>
            </a:pPr>
            <a:r>
              <a:rPr b="0" i="0" lang="en-US" sz="1816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Identify potential growth opportunities by understanding the unique characteristics and needs of each customer segment.</a:t>
            </a:r>
            <a:endParaRPr b="0" i="0" sz="181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5" name="Google Shape;19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5"/>
          <p:cNvSpPr/>
          <p:nvPr/>
        </p:nvSpPr>
        <p:spPr>
          <a:xfrm>
            <a:off x="70360" y="2623222"/>
            <a:ext cx="14511981" cy="54864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5"/>
          <p:cNvSpPr/>
          <p:nvPr/>
        </p:nvSpPr>
        <p:spPr>
          <a:xfrm>
            <a:off x="800403" y="1091126"/>
            <a:ext cx="92223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Future Aspects :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25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35"/>
              <a:buFont typeface="Arial"/>
              <a:buNone/>
            </a:pPr>
            <a:r>
              <a:t/>
            </a:r>
            <a:endParaRPr b="0" i="0" sz="443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5"/>
          <p:cNvSpPr/>
          <p:nvPr/>
        </p:nvSpPr>
        <p:spPr>
          <a:xfrm>
            <a:off x="800403" y="3277278"/>
            <a:ext cx="11555148" cy="69372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Integration of AI and Machine Learning</a:t>
            </a:r>
            <a:endParaRPr/>
          </a:p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Ethical and Privacy Considerations</a:t>
            </a:r>
            <a:endParaRPr b="0" i="0" sz="2000" u="none" cap="none" strike="noStrike">
              <a:solidFill>
                <a:srgbClr val="27252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Incorporating Additional Data Sources</a:t>
            </a:r>
            <a:endParaRPr/>
          </a:p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Behavioral and Sentiment Analysis</a:t>
            </a:r>
            <a:endParaRPr/>
          </a:p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Integration with Emerging Technologies</a:t>
            </a:r>
            <a:endParaRPr/>
          </a:p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Customer Journey Mapping and Lifecycle Segmentation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18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5"/>
          <p:cNvSpPr/>
          <p:nvPr/>
        </p:nvSpPr>
        <p:spPr>
          <a:xfrm>
            <a:off x="718067" y="3834326"/>
            <a:ext cx="3928586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t/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5"/>
          <p:cNvSpPr/>
          <p:nvPr/>
        </p:nvSpPr>
        <p:spPr>
          <a:xfrm>
            <a:off x="5357813" y="3277278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18"/>
              <a:buFont typeface="Arial"/>
              <a:buNone/>
            </a:pPr>
            <a:r>
              <a:t/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5"/>
          <p:cNvSpPr/>
          <p:nvPr/>
        </p:nvSpPr>
        <p:spPr>
          <a:xfrm>
            <a:off x="5297984" y="3836973"/>
            <a:ext cx="3928586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t/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5"/>
          <p:cNvSpPr/>
          <p:nvPr/>
        </p:nvSpPr>
        <p:spPr>
          <a:xfrm>
            <a:off x="9877901" y="3286538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18"/>
              <a:buFont typeface="Arial"/>
              <a:buNone/>
            </a:pPr>
            <a:r>
              <a:t/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5"/>
          <p:cNvSpPr/>
          <p:nvPr/>
        </p:nvSpPr>
        <p:spPr>
          <a:xfrm>
            <a:off x="9877901" y="3834415"/>
            <a:ext cx="3928586" cy="15320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t/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9" name="Google Shape;20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11" name="Google Shape;21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99316" y="2308302"/>
            <a:ext cx="10125021" cy="3445727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6"/>
          <p:cNvSpPr/>
          <p:nvPr/>
        </p:nvSpPr>
        <p:spPr>
          <a:xfrm>
            <a:off x="1606062" y="701426"/>
            <a:ext cx="12092778" cy="29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2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16"/>
          <p:cNvSpPr/>
          <p:nvPr/>
        </p:nvSpPr>
        <p:spPr>
          <a:xfrm>
            <a:off x="410308" y="2965938"/>
            <a:ext cx="13382369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6"/>
          <p:cNvSpPr txBox="1"/>
          <p:nvPr/>
        </p:nvSpPr>
        <p:spPr>
          <a:xfrm>
            <a:off x="5709137" y="3232095"/>
            <a:ext cx="7315200" cy="1155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20"/>
              <a:buFont typeface="Arial"/>
              <a:buNone/>
            </a:pPr>
            <a:r>
              <a:rPr b="1" i="0" lang="en-US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6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8" name="Google Shape;2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1"/>
          <p:cNvSpPr/>
          <p:nvPr/>
        </p:nvSpPr>
        <p:spPr>
          <a:xfrm>
            <a:off x="100361" y="-60"/>
            <a:ext cx="14630400" cy="82296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0" name="Google Shape;30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" y="0"/>
            <a:ext cx="6445405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1"/>
          <p:cNvSpPr/>
          <p:nvPr/>
        </p:nvSpPr>
        <p:spPr>
          <a:xfrm>
            <a:off x="6545766" y="712812"/>
            <a:ext cx="7828156" cy="29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20"/>
              <a:buFont typeface="Arial"/>
              <a:buNone/>
            </a:pPr>
            <a:r>
              <a:rPr b="1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 to Customer Segmentation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11"/>
          <p:cNvSpPr/>
          <p:nvPr/>
        </p:nvSpPr>
        <p:spPr>
          <a:xfrm>
            <a:off x="6646127" y="3133493"/>
            <a:ext cx="7627434" cy="4694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Customer segmentation is the process of dividing customers into distinct groups based on shared characteristics, preferences, and behaviors. </a:t>
            </a:r>
            <a:endParaRPr/>
          </a:p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This allows businesses to better understand their customer base and tailor products, services, and marketing strategies to meet the unique needs of each segment.</a:t>
            </a:r>
            <a:endParaRPr b="0" i="0" sz="2000" u="none" cap="none" strike="noStrike">
              <a:solidFill>
                <a:srgbClr val="27252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overall aim of this process is to identify high-value customer base i.e. customers that have the highest growth potential or are the most profitable.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" name="Google Shape;33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6477" y="1639199"/>
            <a:ext cx="5932449" cy="4605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"/>
          <p:cNvSpPr/>
          <p:nvPr/>
        </p:nvSpPr>
        <p:spPr>
          <a:xfrm>
            <a:off x="23446" y="0"/>
            <a:ext cx="14630400" cy="82296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1" name="Google Shape;4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2" name="Google Shape;42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9204" y="1571030"/>
            <a:ext cx="4887873" cy="5087541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2"/>
          <p:cNvSpPr/>
          <p:nvPr/>
        </p:nvSpPr>
        <p:spPr>
          <a:xfrm>
            <a:off x="6324125" y="1182300"/>
            <a:ext cx="6776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35"/>
              <a:buFont typeface="Arial"/>
              <a:buNone/>
            </a:pPr>
            <a:r>
              <a:rPr b="1" i="0" lang="en-US" sz="44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Overview of PySpark</a:t>
            </a:r>
            <a:endParaRPr b="0" i="0" sz="443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2"/>
          <p:cNvSpPr/>
          <p:nvPr/>
        </p:nvSpPr>
        <p:spPr>
          <a:xfrm>
            <a:off x="6324124" y="2514481"/>
            <a:ext cx="538520" cy="538520"/>
          </a:xfrm>
          <a:prstGeom prst="roundRect">
            <a:avLst>
              <a:gd fmla="val 18670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2"/>
          <p:cNvSpPr/>
          <p:nvPr/>
        </p:nvSpPr>
        <p:spPr>
          <a:xfrm>
            <a:off x="6508909" y="2614732"/>
            <a:ext cx="168950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61"/>
              <a:buFont typeface="Arial"/>
              <a:buNone/>
            </a:pPr>
            <a:r>
              <a:rPr b="1" i="0" lang="en-US" sz="2661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266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2"/>
          <p:cNvSpPr/>
          <p:nvPr/>
        </p:nvSpPr>
        <p:spPr>
          <a:xfrm>
            <a:off x="7101959" y="2514481"/>
            <a:ext cx="2836783" cy="7038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Scalable and Distributed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7101959" y="3361968"/>
            <a:ext cx="2836783" cy="1915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PySpark is a Python API for Apache Spark, a powerful big data processing engine that can handle large-scale data efficiently.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10178058" y="2514481"/>
            <a:ext cx="538520" cy="538520"/>
          </a:xfrm>
          <a:prstGeom prst="roundRect">
            <a:avLst>
              <a:gd fmla="val 18670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"/>
          <p:cNvSpPr/>
          <p:nvPr/>
        </p:nvSpPr>
        <p:spPr>
          <a:xfrm>
            <a:off x="10362843" y="2614732"/>
            <a:ext cx="168950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61"/>
              <a:buFont typeface="Arial"/>
              <a:buNone/>
            </a:pPr>
            <a:r>
              <a:rPr b="1" i="0" lang="en-US" sz="2661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266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2"/>
          <p:cNvSpPr/>
          <p:nvPr/>
        </p:nvSpPr>
        <p:spPr>
          <a:xfrm>
            <a:off x="10955893" y="2514481"/>
            <a:ext cx="2836783" cy="7038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Machine Learning Capabilities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10955893" y="3361967"/>
            <a:ext cx="3261000" cy="3296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PySpark provides a suite of machine learning algorithms that can be used for customer segmentation and other data-driven business insights.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6264132" y="6265379"/>
            <a:ext cx="538520" cy="538520"/>
          </a:xfrm>
          <a:prstGeom prst="roundRect">
            <a:avLst>
              <a:gd fmla="val 18670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3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6508909" y="5885855"/>
            <a:ext cx="168950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61"/>
              <a:buFont typeface="Arial"/>
              <a:buNone/>
            </a:pPr>
            <a:r>
              <a:t/>
            </a:r>
            <a:endParaRPr b="0" i="0" sz="266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6920482" y="6387046"/>
            <a:ext cx="5687903" cy="82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Integrates with Python Ecosystem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6508910" y="6939067"/>
            <a:ext cx="7746352" cy="7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PySpark seamlessly integrates with the broader Python data science ecosystem, allowing for a comprehensive analytics workflow.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1" name="Google Shape;6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3"/>
          <p:cNvSpPr/>
          <p:nvPr/>
        </p:nvSpPr>
        <p:spPr>
          <a:xfrm>
            <a:off x="0" y="2810108"/>
            <a:ext cx="14630400" cy="530798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3"/>
          <p:cNvSpPr/>
          <p:nvPr/>
        </p:nvSpPr>
        <p:spPr>
          <a:xfrm>
            <a:off x="444563" y="1085598"/>
            <a:ext cx="98265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35"/>
              <a:buFont typeface="Arial"/>
              <a:buNone/>
            </a:pPr>
            <a:r>
              <a:rPr b="1" i="0" lang="en-US" sz="44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Preparation and Exploration</a:t>
            </a:r>
            <a:endParaRPr b="0" i="0" sz="443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3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Ingestion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3"/>
          <p:cNvSpPr/>
          <p:nvPr/>
        </p:nvSpPr>
        <p:spPr>
          <a:xfrm>
            <a:off x="837724" y="4379357"/>
            <a:ext cx="3928586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Load customer data from various sources into a PySpark DataFrame, handling different data formats and structures.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3"/>
          <p:cNvSpPr/>
          <p:nvPr/>
        </p:nvSpPr>
        <p:spPr>
          <a:xfrm>
            <a:off x="5357813" y="378809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Cleaning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5357813" y="4379357"/>
            <a:ext cx="3928586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Identify and address missing values, inconsistencies, and outliers in the data to ensure data quality.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3"/>
          <p:cNvSpPr/>
          <p:nvPr/>
        </p:nvSpPr>
        <p:spPr>
          <a:xfrm>
            <a:off x="9877900" y="3788100"/>
            <a:ext cx="34242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Exploratory Analysis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3"/>
          <p:cNvSpPr/>
          <p:nvPr/>
        </p:nvSpPr>
        <p:spPr>
          <a:xfrm>
            <a:off x="9877901" y="4379357"/>
            <a:ext cx="3928586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Analyze the data to understand the key characteristics, patterns, and relationships within the customer base.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5" name="Google Shape;7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77" name="Google Shape;77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64737" y="0"/>
            <a:ext cx="6265664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8" name="Google Shape;7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90121" y="1824871"/>
            <a:ext cx="5840987" cy="443472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4"/>
          <p:cNvSpPr/>
          <p:nvPr/>
        </p:nvSpPr>
        <p:spPr>
          <a:xfrm>
            <a:off x="779277" y="613300"/>
            <a:ext cx="76869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26"/>
              <a:buFont typeface="Arial"/>
              <a:buNone/>
            </a:pPr>
            <a:r>
              <a:rPr b="1" i="0" lang="en-US" sz="412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Quartile-based Segmentation</a:t>
            </a:r>
            <a:endParaRPr b="0" i="0" sz="412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4"/>
          <p:cNvSpPr/>
          <p:nvPr/>
        </p:nvSpPr>
        <p:spPr>
          <a:xfrm>
            <a:off x="1097994" y="1602224"/>
            <a:ext cx="30480" cy="6014085"/>
          </a:xfrm>
          <a:prstGeom prst="roundRect">
            <a:avLst>
              <a:gd fmla="val 306843" name="adj"/>
            </a:avLst>
          </a:prstGeom>
          <a:solidFill>
            <a:srgbClr val="D6B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4"/>
          <p:cNvSpPr/>
          <p:nvPr/>
        </p:nvSpPr>
        <p:spPr>
          <a:xfrm>
            <a:off x="1333262" y="2087999"/>
            <a:ext cx="779264" cy="30480"/>
          </a:xfrm>
          <a:prstGeom prst="roundRect">
            <a:avLst>
              <a:gd fmla="val 306843" name="adj"/>
            </a:avLst>
          </a:prstGeom>
          <a:solidFill>
            <a:srgbClr val="D6B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4"/>
          <p:cNvSpPr/>
          <p:nvPr/>
        </p:nvSpPr>
        <p:spPr>
          <a:xfrm>
            <a:off x="862727" y="1852732"/>
            <a:ext cx="501015" cy="501015"/>
          </a:xfrm>
          <a:prstGeom prst="roundRect">
            <a:avLst>
              <a:gd fmla="val 18667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4"/>
          <p:cNvSpPr/>
          <p:nvPr/>
        </p:nvSpPr>
        <p:spPr>
          <a:xfrm>
            <a:off x="1034653" y="1946077"/>
            <a:ext cx="157163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75"/>
              <a:buFont typeface="Arial"/>
              <a:buNone/>
            </a:pPr>
            <a:r>
              <a:rPr b="1" i="0" lang="en-US" sz="247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247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4"/>
          <p:cNvSpPr/>
          <p:nvPr/>
        </p:nvSpPr>
        <p:spPr>
          <a:xfrm>
            <a:off x="2337911" y="1824871"/>
            <a:ext cx="2619732" cy="327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63"/>
              <a:buFont typeface="Arial"/>
              <a:buNone/>
            </a:pPr>
            <a:r>
              <a:rPr b="1" i="0" lang="en-US" sz="2063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Identify Metrics</a:t>
            </a:r>
            <a:endParaRPr b="0" i="0" sz="206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4"/>
          <p:cNvSpPr/>
          <p:nvPr/>
        </p:nvSpPr>
        <p:spPr>
          <a:xfrm>
            <a:off x="2337911" y="2285881"/>
            <a:ext cx="6026825" cy="10687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3"/>
              <a:buFont typeface="Arial"/>
              <a:buNone/>
            </a:pPr>
            <a:r>
              <a:rPr b="0" i="0" lang="en-US" sz="1753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Determine the key metrics that will be used to segment customers, such as purchase frequency, average order value, and customer lifetime value.</a:t>
            </a:r>
            <a:endParaRPr b="0" i="0" sz="175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4"/>
          <p:cNvSpPr/>
          <p:nvPr/>
        </p:nvSpPr>
        <p:spPr>
          <a:xfrm>
            <a:off x="1333262" y="4285655"/>
            <a:ext cx="779264" cy="30480"/>
          </a:xfrm>
          <a:prstGeom prst="roundRect">
            <a:avLst>
              <a:gd fmla="val 306843" name="adj"/>
            </a:avLst>
          </a:prstGeom>
          <a:solidFill>
            <a:srgbClr val="D6B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4"/>
          <p:cNvSpPr/>
          <p:nvPr/>
        </p:nvSpPr>
        <p:spPr>
          <a:xfrm>
            <a:off x="862727" y="4050387"/>
            <a:ext cx="501015" cy="501015"/>
          </a:xfrm>
          <a:prstGeom prst="roundRect">
            <a:avLst>
              <a:gd fmla="val 18667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"/>
          <p:cNvSpPr/>
          <p:nvPr/>
        </p:nvSpPr>
        <p:spPr>
          <a:xfrm>
            <a:off x="1034653" y="4143732"/>
            <a:ext cx="157163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75"/>
              <a:buFont typeface="Arial"/>
              <a:buNone/>
            </a:pPr>
            <a:r>
              <a:rPr b="1" i="0" lang="en-US" sz="247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247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4"/>
          <p:cNvSpPr/>
          <p:nvPr/>
        </p:nvSpPr>
        <p:spPr>
          <a:xfrm>
            <a:off x="2337911" y="4022527"/>
            <a:ext cx="2619732" cy="327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63"/>
              <a:buFont typeface="Arial"/>
              <a:buNone/>
            </a:pPr>
            <a:r>
              <a:rPr b="1" i="0" lang="en-US" sz="2063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Calculate Quartiles</a:t>
            </a:r>
            <a:endParaRPr b="0" i="0" sz="206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4"/>
          <p:cNvSpPr/>
          <p:nvPr/>
        </p:nvSpPr>
        <p:spPr>
          <a:xfrm>
            <a:off x="2337911" y="4483537"/>
            <a:ext cx="6026825" cy="10687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3"/>
              <a:buFont typeface="Arial"/>
              <a:buNone/>
            </a:pPr>
            <a:r>
              <a:rPr b="0" i="0" lang="en-US" sz="1753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Divide the customer base into four equal-sized groups based on the selected metrics, creating high, medium-high, medium-low, and low quartiles.</a:t>
            </a:r>
            <a:endParaRPr b="0" i="0" sz="175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4"/>
          <p:cNvSpPr/>
          <p:nvPr/>
        </p:nvSpPr>
        <p:spPr>
          <a:xfrm>
            <a:off x="1333262" y="6483310"/>
            <a:ext cx="779264" cy="30480"/>
          </a:xfrm>
          <a:prstGeom prst="roundRect">
            <a:avLst>
              <a:gd fmla="val 306843" name="adj"/>
            </a:avLst>
          </a:prstGeom>
          <a:solidFill>
            <a:srgbClr val="D6B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4"/>
          <p:cNvSpPr/>
          <p:nvPr/>
        </p:nvSpPr>
        <p:spPr>
          <a:xfrm>
            <a:off x="862727" y="6248043"/>
            <a:ext cx="501015" cy="501015"/>
          </a:xfrm>
          <a:prstGeom prst="roundRect">
            <a:avLst>
              <a:gd fmla="val 18667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4"/>
          <p:cNvSpPr/>
          <p:nvPr/>
        </p:nvSpPr>
        <p:spPr>
          <a:xfrm>
            <a:off x="1034653" y="6341388"/>
            <a:ext cx="157163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75"/>
              <a:buFont typeface="Arial"/>
              <a:buNone/>
            </a:pPr>
            <a:r>
              <a:rPr b="1" i="0" lang="en-US" sz="247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247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2337911" y="6220182"/>
            <a:ext cx="2619732" cy="327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63"/>
              <a:buFont typeface="Arial"/>
              <a:buNone/>
            </a:pPr>
            <a:r>
              <a:rPr b="1" i="0" lang="en-US" sz="2063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Analyze Segments</a:t>
            </a:r>
            <a:endParaRPr b="0" i="0" sz="206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2337911" y="6681192"/>
            <a:ext cx="6026825" cy="7124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3"/>
              <a:buFont typeface="Arial"/>
              <a:buNone/>
            </a:pPr>
            <a:r>
              <a:rPr b="0" i="0" lang="en-US" sz="1753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Examine the characteristics and behavior of each customer segment to understand their unique needs and preferences.</a:t>
            </a:r>
            <a:endParaRPr b="0" i="0" sz="175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1" name="Google Shape;10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3" name="Google Shape;10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96" y="0"/>
            <a:ext cx="6144724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4" name="Google Shape;10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796" y="1910861"/>
            <a:ext cx="6106250" cy="406480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5"/>
          <p:cNvSpPr/>
          <p:nvPr/>
        </p:nvSpPr>
        <p:spPr>
          <a:xfrm>
            <a:off x="1594338" y="522095"/>
            <a:ext cx="11987323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35"/>
              <a:buFont typeface="Arial"/>
              <a:buNone/>
            </a:pPr>
            <a:r>
              <a:rPr b="1" i="0" lang="en-US" sz="44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 Engineering and Selection</a:t>
            </a:r>
            <a:endParaRPr b="0" i="0" sz="443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5"/>
          <p:cNvSpPr/>
          <p:nvPr/>
        </p:nvSpPr>
        <p:spPr>
          <a:xfrm>
            <a:off x="6371678" y="1930128"/>
            <a:ext cx="3831126" cy="2904530"/>
          </a:xfrm>
          <a:prstGeom prst="roundRect">
            <a:avLst>
              <a:gd fmla="val 3461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5"/>
          <p:cNvSpPr/>
          <p:nvPr/>
        </p:nvSpPr>
        <p:spPr>
          <a:xfrm>
            <a:off x="6434080" y="2108257"/>
            <a:ext cx="3831125" cy="351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Feature Engineering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5"/>
          <p:cNvSpPr/>
          <p:nvPr/>
        </p:nvSpPr>
        <p:spPr>
          <a:xfrm>
            <a:off x="6460160" y="2748020"/>
            <a:ext cx="3584083" cy="19021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Create new customer features by combining or transforming existing data to better capture their unique characteristics.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5"/>
          <p:cNvSpPr/>
          <p:nvPr/>
        </p:nvSpPr>
        <p:spPr>
          <a:xfrm>
            <a:off x="10373136" y="1905584"/>
            <a:ext cx="4101281" cy="3299462"/>
          </a:xfrm>
          <a:prstGeom prst="roundRect">
            <a:avLst>
              <a:gd fmla="val 3461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5"/>
          <p:cNvSpPr/>
          <p:nvPr/>
        </p:nvSpPr>
        <p:spPr>
          <a:xfrm>
            <a:off x="10508202" y="2127192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Feature Selection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5"/>
          <p:cNvSpPr/>
          <p:nvPr/>
        </p:nvSpPr>
        <p:spPr>
          <a:xfrm>
            <a:off x="10470674" y="2700749"/>
            <a:ext cx="3906203" cy="2345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Identify the most important features that contribute significantly to the customer segmentation model, improving its accuracy and performance.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5"/>
          <p:cNvSpPr/>
          <p:nvPr/>
        </p:nvSpPr>
        <p:spPr>
          <a:xfrm>
            <a:off x="6337806" y="5629823"/>
            <a:ext cx="8136611" cy="1755600"/>
          </a:xfrm>
          <a:prstGeom prst="roundRect">
            <a:avLst>
              <a:gd fmla="val 5727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5"/>
          <p:cNvSpPr/>
          <p:nvPr/>
        </p:nvSpPr>
        <p:spPr>
          <a:xfrm>
            <a:off x="6460160" y="5824261"/>
            <a:ext cx="45147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Dimensionality Reduction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5"/>
          <p:cNvSpPr/>
          <p:nvPr/>
        </p:nvSpPr>
        <p:spPr>
          <a:xfrm>
            <a:off x="6460160" y="6371863"/>
            <a:ext cx="7438017" cy="766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Apply techniques like principal component analysis to reduce the number of features while maintaining the most relevant information.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0" name="Google Shape;12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2"/>
          <p:cNvSpPr/>
          <p:nvPr/>
        </p:nvSpPr>
        <p:spPr>
          <a:xfrm>
            <a:off x="-100361" y="0"/>
            <a:ext cx="14730761" cy="82296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22" name="Google Shape;12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04835" y="0"/>
            <a:ext cx="7725567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2"/>
          <p:cNvSpPr/>
          <p:nvPr/>
        </p:nvSpPr>
        <p:spPr>
          <a:xfrm>
            <a:off x="779277" y="613300"/>
            <a:ext cx="76869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26"/>
              <a:buFont typeface="Arial"/>
              <a:buNone/>
            </a:pPr>
            <a:r>
              <a:rPr b="1" i="0" lang="en-US" sz="412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RFM</a:t>
            </a:r>
            <a:endParaRPr b="0" i="0" sz="412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2"/>
          <p:cNvSpPr/>
          <p:nvPr/>
        </p:nvSpPr>
        <p:spPr>
          <a:xfrm>
            <a:off x="1097994" y="1602224"/>
            <a:ext cx="30480" cy="6014085"/>
          </a:xfrm>
          <a:prstGeom prst="roundRect">
            <a:avLst>
              <a:gd fmla="val 306843" name="adj"/>
            </a:avLst>
          </a:prstGeom>
          <a:solidFill>
            <a:srgbClr val="D6B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2"/>
          <p:cNvSpPr/>
          <p:nvPr/>
        </p:nvSpPr>
        <p:spPr>
          <a:xfrm>
            <a:off x="1333262" y="2087999"/>
            <a:ext cx="779264" cy="30480"/>
          </a:xfrm>
          <a:prstGeom prst="roundRect">
            <a:avLst>
              <a:gd fmla="val 306843" name="adj"/>
            </a:avLst>
          </a:prstGeom>
          <a:solidFill>
            <a:srgbClr val="D6B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2"/>
          <p:cNvSpPr/>
          <p:nvPr/>
        </p:nvSpPr>
        <p:spPr>
          <a:xfrm>
            <a:off x="862727" y="1852732"/>
            <a:ext cx="501015" cy="501015"/>
          </a:xfrm>
          <a:prstGeom prst="roundRect">
            <a:avLst>
              <a:gd fmla="val 18667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2"/>
          <p:cNvSpPr/>
          <p:nvPr/>
        </p:nvSpPr>
        <p:spPr>
          <a:xfrm>
            <a:off x="1034653" y="1946077"/>
            <a:ext cx="157163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75"/>
              <a:buFont typeface="Arial"/>
              <a:buNone/>
            </a:pPr>
            <a:r>
              <a:rPr b="1" i="0" lang="en-US" sz="247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247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2"/>
          <p:cNvSpPr/>
          <p:nvPr/>
        </p:nvSpPr>
        <p:spPr>
          <a:xfrm>
            <a:off x="2337911" y="1824871"/>
            <a:ext cx="4113441" cy="758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63"/>
              <a:buFont typeface="Arial"/>
              <a:buNone/>
            </a:pPr>
            <a:r>
              <a:rPr b="1" i="0" lang="en-US" sz="2063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RFM stands for Recency, Frequency, Monetary</a:t>
            </a:r>
            <a:endParaRPr b="0" i="0" sz="206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2"/>
          <p:cNvSpPr/>
          <p:nvPr/>
        </p:nvSpPr>
        <p:spPr>
          <a:xfrm>
            <a:off x="2337911" y="2285881"/>
            <a:ext cx="6026825" cy="10687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3"/>
              <a:buFont typeface="Arial"/>
              <a:buNone/>
            </a:pPr>
            <a:r>
              <a:t/>
            </a:r>
            <a:endParaRPr b="0" i="0" sz="175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2"/>
          <p:cNvSpPr/>
          <p:nvPr/>
        </p:nvSpPr>
        <p:spPr>
          <a:xfrm>
            <a:off x="1333262" y="4285655"/>
            <a:ext cx="779264" cy="30480"/>
          </a:xfrm>
          <a:prstGeom prst="roundRect">
            <a:avLst>
              <a:gd fmla="val 306843" name="adj"/>
            </a:avLst>
          </a:prstGeom>
          <a:solidFill>
            <a:srgbClr val="D6B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2"/>
          <p:cNvSpPr/>
          <p:nvPr/>
        </p:nvSpPr>
        <p:spPr>
          <a:xfrm>
            <a:off x="862727" y="4050387"/>
            <a:ext cx="501015" cy="501015"/>
          </a:xfrm>
          <a:prstGeom prst="roundRect">
            <a:avLst>
              <a:gd fmla="val 18667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2"/>
          <p:cNvSpPr/>
          <p:nvPr/>
        </p:nvSpPr>
        <p:spPr>
          <a:xfrm>
            <a:off x="1034653" y="4143732"/>
            <a:ext cx="157163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75"/>
              <a:buFont typeface="Arial"/>
              <a:buNone/>
            </a:pPr>
            <a:r>
              <a:rPr b="1" i="0" lang="en-US" sz="247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247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2"/>
          <p:cNvSpPr/>
          <p:nvPr/>
        </p:nvSpPr>
        <p:spPr>
          <a:xfrm>
            <a:off x="2337911" y="4022527"/>
            <a:ext cx="2619732" cy="327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63"/>
              <a:buFont typeface="Arial"/>
              <a:buNone/>
            </a:pPr>
            <a:r>
              <a:t/>
            </a:r>
            <a:endParaRPr b="0" i="0" sz="206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2"/>
          <p:cNvSpPr/>
          <p:nvPr/>
        </p:nvSpPr>
        <p:spPr>
          <a:xfrm>
            <a:off x="2275210" y="3204160"/>
            <a:ext cx="4642027" cy="16367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3"/>
              <a:buFont typeface="Arial"/>
              <a:buNone/>
            </a:pPr>
            <a:r>
              <a:rPr b="0" i="0" lang="en-US" sz="175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RFM analysis is a proven marketing model for behaviour-based customer segmentation. It groups customer based on their transaction history – how recently, how often and how much did they buy.</a:t>
            </a:r>
            <a:endParaRPr b="0" i="0" sz="1753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2"/>
          <p:cNvSpPr/>
          <p:nvPr/>
        </p:nvSpPr>
        <p:spPr>
          <a:xfrm>
            <a:off x="1333262" y="6483310"/>
            <a:ext cx="779264" cy="30480"/>
          </a:xfrm>
          <a:prstGeom prst="roundRect">
            <a:avLst>
              <a:gd fmla="val 306843" name="adj"/>
            </a:avLst>
          </a:prstGeom>
          <a:solidFill>
            <a:srgbClr val="D6B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2"/>
          <p:cNvSpPr/>
          <p:nvPr/>
        </p:nvSpPr>
        <p:spPr>
          <a:xfrm>
            <a:off x="862727" y="6248043"/>
            <a:ext cx="501015" cy="501015"/>
          </a:xfrm>
          <a:prstGeom prst="roundRect">
            <a:avLst>
              <a:gd fmla="val 18667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2"/>
          <p:cNvSpPr/>
          <p:nvPr/>
        </p:nvSpPr>
        <p:spPr>
          <a:xfrm>
            <a:off x="1034653" y="6341388"/>
            <a:ext cx="157163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475"/>
              <a:buFont typeface="Arial"/>
              <a:buNone/>
            </a:pPr>
            <a:r>
              <a:rPr b="1" i="0" lang="en-US" sz="2475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247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2"/>
          <p:cNvSpPr/>
          <p:nvPr/>
        </p:nvSpPr>
        <p:spPr>
          <a:xfrm>
            <a:off x="2337911" y="6220182"/>
            <a:ext cx="2619732" cy="327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63"/>
              <a:buFont typeface="Arial"/>
              <a:buNone/>
            </a:pPr>
            <a:r>
              <a:t/>
            </a:r>
            <a:endParaRPr b="0" i="0" sz="206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2"/>
          <p:cNvSpPr/>
          <p:nvPr/>
        </p:nvSpPr>
        <p:spPr>
          <a:xfrm>
            <a:off x="2289810" y="5756511"/>
            <a:ext cx="4788241" cy="17984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1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3"/>
              <a:buFont typeface="Arial"/>
              <a:buNone/>
            </a:pPr>
            <a:r>
              <a:rPr b="0" i="0" lang="en-US" sz="1753" u="none" cap="none" strike="noStrike">
                <a:solidFill>
                  <a:srgbClr val="272525"/>
                </a:solidFill>
                <a:latin typeface="Arial"/>
                <a:ea typeface="Arial"/>
                <a:cs typeface="Arial"/>
                <a:sym typeface="Arial"/>
              </a:rPr>
              <a:t>RFM helps divide customers into various categories or clusters to identify customers who are more likely to respond to promotions and also for future personalization services.</a:t>
            </a:r>
            <a:endParaRPr b="0" i="0" sz="175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p12"/>
          <p:cNvPicPr preferRelativeResize="0"/>
          <p:nvPr/>
        </p:nvPicPr>
        <p:blipFill rotWithShape="1">
          <a:blip r:embed="rId5">
            <a:alphaModFix/>
          </a:blip>
          <a:srcRect b="0" l="0" r="4343" t="0"/>
          <a:stretch/>
        </p:blipFill>
        <p:spPr>
          <a:xfrm>
            <a:off x="7078051" y="1698126"/>
            <a:ext cx="7391535" cy="5303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6" name="Google Shape;14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3"/>
          <p:cNvSpPr/>
          <p:nvPr/>
        </p:nvSpPr>
        <p:spPr>
          <a:xfrm>
            <a:off x="17485" y="44604"/>
            <a:ext cx="14630400" cy="82296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3"/>
          <p:cNvSpPr/>
          <p:nvPr/>
        </p:nvSpPr>
        <p:spPr>
          <a:xfrm>
            <a:off x="718067" y="932636"/>
            <a:ext cx="92223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35"/>
              <a:buFont typeface="Arial"/>
              <a:buNone/>
            </a:pPr>
            <a:r>
              <a:rPr b="1" i="0" lang="en-US" sz="443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RFM</a:t>
            </a:r>
            <a:endParaRPr b="0" i="0" sz="443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3"/>
          <p:cNvSpPr/>
          <p:nvPr/>
        </p:nvSpPr>
        <p:spPr>
          <a:xfrm>
            <a:off x="837725" y="3286130"/>
            <a:ext cx="2816185" cy="4757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RECENCY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3"/>
          <p:cNvSpPr/>
          <p:nvPr/>
        </p:nvSpPr>
        <p:spPr>
          <a:xfrm>
            <a:off x="718067" y="3834325"/>
            <a:ext cx="4299982" cy="38923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amount of time since the customer’s most recent transaction (days, months, weeks, hours)</a:t>
            </a:r>
            <a:endParaRPr/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Formula : </a:t>
            </a:r>
            <a:endParaRPr/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 = Current Date−Last Purchase Date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E.g. 10 days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3"/>
          <p:cNvSpPr/>
          <p:nvPr/>
        </p:nvSpPr>
        <p:spPr>
          <a:xfrm>
            <a:off x="5357813" y="3277278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FREQUENCY</a:t>
            </a:r>
            <a:endParaRPr b="1" i="0" sz="221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3"/>
          <p:cNvSpPr/>
          <p:nvPr/>
        </p:nvSpPr>
        <p:spPr>
          <a:xfrm>
            <a:off x="5297984" y="3836972"/>
            <a:ext cx="3928586" cy="42353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total number of transactions made by the customer (during a defined time)</a:t>
            </a:r>
            <a:endParaRPr/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Formula:</a:t>
            </a:r>
            <a:endParaRPr/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 = Number of </a:t>
            </a:r>
            <a:r>
              <a:rPr lang="en-US" sz="1900"/>
              <a:t>Purchases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E.g. 10 transactions</a:t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3"/>
          <p:cNvSpPr/>
          <p:nvPr/>
        </p:nvSpPr>
        <p:spPr>
          <a:xfrm>
            <a:off x="9877901" y="3286538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18"/>
              <a:buFont typeface="Arial"/>
              <a:buNone/>
            </a:pPr>
            <a:r>
              <a:rPr b="1" i="0" lang="en-US" sz="22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MONETARY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3"/>
          <p:cNvSpPr/>
          <p:nvPr/>
        </p:nvSpPr>
        <p:spPr>
          <a:xfrm>
            <a:off x="9877901" y="3834415"/>
            <a:ext cx="4194938" cy="40606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total amount that the customer has spent across all transactions (during a defined period)</a:t>
            </a:r>
            <a:endParaRPr/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Formula:</a:t>
            </a:r>
            <a:endParaRPr/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 = Total Spend</a:t>
            </a:r>
            <a:endParaRPr b="0" i="0" sz="19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None/>
            </a:pPr>
            <a:r>
              <a:rPr b="0" i="0" lang="en-US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E.g. $600</a:t>
            </a:r>
            <a:endParaRPr/>
          </a:p>
        </p:txBody>
      </p:sp>
      <p:sp>
        <p:nvSpPr>
          <p:cNvPr id="155" name="Google Shape;155;p13"/>
          <p:cNvSpPr/>
          <p:nvPr/>
        </p:nvSpPr>
        <p:spPr>
          <a:xfrm>
            <a:off x="1566570" y="2549943"/>
            <a:ext cx="501015" cy="501015"/>
          </a:xfrm>
          <a:prstGeom prst="roundRect">
            <a:avLst>
              <a:gd fmla="val 18667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3"/>
          <p:cNvSpPr/>
          <p:nvPr/>
        </p:nvSpPr>
        <p:spPr>
          <a:xfrm>
            <a:off x="6067773" y="2551132"/>
            <a:ext cx="501015" cy="501015"/>
          </a:xfrm>
          <a:prstGeom prst="roundRect">
            <a:avLst>
              <a:gd fmla="val 18667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3"/>
          <p:cNvSpPr/>
          <p:nvPr/>
        </p:nvSpPr>
        <p:spPr>
          <a:xfrm>
            <a:off x="10568976" y="2582860"/>
            <a:ext cx="501015" cy="501015"/>
          </a:xfrm>
          <a:prstGeom prst="roundRect">
            <a:avLst>
              <a:gd fmla="val 18667" name="adj"/>
            </a:avLst>
          </a:prstGeom>
          <a:solidFill>
            <a:srgbClr val="F0D4F7"/>
          </a:solidFill>
          <a:ln cap="flat" cmpd="sng" w="9525">
            <a:solidFill>
              <a:srgbClr val="D6BA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3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3"/>
          <p:cNvSpPr/>
          <p:nvPr/>
        </p:nvSpPr>
        <p:spPr>
          <a:xfrm flipH="1" rot="10800000">
            <a:off x="2084125" y="2772407"/>
            <a:ext cx="3983648" cy="45719"/>
          </a:xfrm>
          <a:prstGeom prst="roundRect">
            <a:avLst>
              <a:gd fmla="val 306843" name="adj"/>
            </a:avLst>
          </a:prstGeom>
          <a:solidFill>
            <a:srgbClr val="D6B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3"/>
          <p:cNvSpPr/>
          <p:nvPr/>
        </p:nvSpPr>
        <p:spPr>
          <a:xfrm>
            <a:off x="6585328" y="2814658"/>
            <a:ext cx="3983648" cy="45719"/>
          </a:xfrm>
          <a:prstGeom prst="roundRect">
            <a:avLst>
              <a:gd fmla="val 306843" name="adj"/>
            </a:avLst>
          </a:prstGeom>
          <a:solidFill>
            <a:srgbClr val="D6B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3"/>
          <p:cNvSpPr/>
          <p:nvPr/>
        </p:nvSpPr>
        <p:spPr>
          <a:xfrm flipH="1">
            <a:off x="1771356" y="1709212"/>
            <a:ext cx="45719" cy="855076"/>
          </a:xfrm>
          <a:prstGeom prst="roundRect">
            <a:avLst>
              <a:gd fmla="val 306843" name="adj"/>
            </a:avLst>
          </a:prstGeom>
          <a:solidFill>
            <a:srgbClr val="D6B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6" name="Google Shape;16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4"/>
          <p:cNvSpPr/>
          <p:nvPr/>
        </p:nvSpPr>
        <p:spPr>
          <a:xfrm>
            <a:off x="100361" y="-60"/>
            <a:ext cx="14630400" cy="82296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68" name="Google Shape;16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" y="0"/>
            <a:ext cx="14730761" cy="259823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4"/>
          <p:cNvSpPr/>
          <p:nvPr/>
        </p:nvSpPr>
        <p:spPr>
          <a:xfrm>
            <a:off x="602168" y="880080"/>
            <a:ext cx="13090150" cy="29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20"/>
              <a:buFont typeface="Arial"/>
              <a:buNone/>
            </a:pPr>
            <a:r>
              <a:rPr b="1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Quartile :</a:t>
            </a:r>
            <a:endParaRPr b="1" i="0" sz="4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4"/>
          <p:cNvSpPr/>
          <p:nvPr/>
        </p:nvSpPr>
        <p:spPr>
          <a:xfrm>
            <a:off x="479503" y="3133493"/>
            <a:ext cx="13212814" cy="4694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Represents a division of a dataset into four parts based on the distribution of values.</a:t>
            </a:r>
            <a:endParaRPr/>
          </a:p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RFM, quartiles are calculated for recency, frequency, monetary values to understand the distribution of customer behavior.</a:t>
            </a:r>
            <a:endParaRPr/>
          </a:p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Quartiles are used to rank customers within each RFM metric.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quartile is assigned a number from 1 to 4, with 4 being best and 1 being worst.</a:t>
            </a:r>
            <a:endParaRPr/>
          </a:p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85"/>
              <a:buFont typeface="Arial"/>
              <a:buChar char="•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If a customer is in the top 25% for recency(most recent purchase), they would be in the 4</a:t>
            </a:r>
            <a:r>
              <a:rPr b="0" baseline="3000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quartile for recency.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2024-08-09T06:14:21Z</dcterms:created>
  <dc:creator>PptxGenJS</dc:creator>
</cp:coreProperties>
</file>